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68" r:id="rId5"/>
    <p:sldId id="270" r:id="rId6"/>
    <p:sldId id="269" r:id="rId7"/>
    <p:sldId id="258" r:id="rId8"/>
    <p:sldId id="271" r:id="rId9"/>
    <p:sldId id="260" r:id="rId10"/>
    <p:sldId id="261" r:id="rId11"/>
    <p:sldId id="262" r:id="rId12"/>
    <p:sldId id="263" r:id="rId13"/>
    <p:sldId id="266" r:id="rId14"/>
    <p:sldId id="272" r:id="rId15"/>
    <p:sldId id="273" r:id="rId16"/>
    <p:sldId id="274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99" autoAdjust="0"/>
  </p:normalViewPr>
  <p:slideViewPr>
    <p:cSldViewPr>
      <p:cViewPr varScale="1">
        <p:scale>
          <a:sx n="116" d="100"/>
          <a:sy n="116" d="100"/>
        </p:scale>
        <p:origin x="102" y="3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1T02:14:05.84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1345 1,'-343'10,"224"-5,23-2,77-1,1 1,0 1,1 0,-23 9,-14 4,46-15,1 0,-1 1,1-1,-1 1,1 1,0 0,0 0,0 0,1 1,-12 10,9-7,-1 0,0 0,0-1,-1 0,0 0,-13 5,12-6,-1 0,1 1,1 1,-20 16,-39 37,-25 26,11-5,36-36,41-37,0 0,1 0,0 0,1 0,0 1,0 0,-5 19,4-14,3-5,0-1,1 1,0 0,1 0,-1 13,3 54,1-31,-3 22,2 60,2-104,0 0,9 35,-10-54,0-1,0 0,0 0,0 0,1 0,4 5,-3-5,-1 1,0 0,5 9,28 58,-9-18,-22-45,0 1,1-1,0-1,0 1,8 7,-5-5,0-1,7 13,-8-9,0 0,2-2,-1 1,2-1,-1 0,2-1,-1 0,2-1,21 14,-30-21,0-1,-1 1,1 1,-1-1,0 0,5 7,-4-5,0-1,0 1,7 5,-4-5,1 0,1 0,-1-1,1 0,0 0,0-1,0 0,0-1,12 2,-14-2,35 8,-27-5,1-1,1-1,19 2,-17-3,0 1,29 8,-31-6,0-2,1 1,23 0,12-5,-30-1,-1 2,27 3,-38-1,0 1,19 7,-19-6,-1 0,0-1,16 2,14-2,57-4,-32 0,-60 1,0-1,0 1,0-1,0 0,0 0,0 0,-1-1,1 1,8-6,-2 0,0 0,15-14,-23 18,5-3,1-1,-1 1,0-1,-1 0,0-1,0 0,0 0,-1 0,8-15,1-4,-11 21,0-1,-1 1,0-1,4-11,-3 8,-1 1,1 0,1 0,10-15,-8 12,11-22,-13 21,0 0,0 0,-2-1,1 1,-2-1,0 0,0-20,-2 22,1 0,0 0,0 1,1-1,1 0,7-21,-6 19,0-1,0 0,1-24,1-2,-2 5,-1-1,-3-67,-2 37,3-9,-2-84,-1 149,0 0,0 0,-1 0,-5-13,-6-17,11 30,-1 1,0 0,0 0,-10-13,-3-9,10 18,-1 1,-11-14,11 16,0 0,1 0,-8-20,11 23,0-2,0 0,-7-10,9 17,1 0,-1 0,-1 0,1 1,0 0,-1-1,1 1,-1 0,0 0,0 0,-3-2,-6-1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ducation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q/questions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b="1" dirty="0"/>
              <a:t>EDUCATION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/>
              <a:t>Presenters: </a:t>
            </a:r>
          </a:p>
          <a:p>
            <a:pPr algn="ctr"/>
            <a:endParaRPr lang="en-US" b="1" dirty="0"/>
          </a:p>
          <a:p>
            <a:r>
              <a:rPr lang="en-US" dirty="0"/>
              <a:t>Coaches: Karen Cortez, Yesenia De La Rosa &amp; Sara Corona</a:t>
            </a:r>
          </a:p>
          <a:p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57137C17-7FB4-430A-BAA3-7F6E6A448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5262" y="292100"/>
            <a:ext cx="6419850" cy="427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C321F-011D-467A-B21C-0D7A8D9C1152}"/>
              </a:ext>
            </a:extLst>
          </p:cNvPr>
          <p:cNvSpPr txBox="1"/>
          <p:nvPr/>
        </p:nvSpPr>
        <p:spPr>
          <a:xfrm>
            <a:off x="7161212" y="3410094"/>
            <a:ext cx="4533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hebluediamondgallery.com/wooden-tile/e/educati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C2F7A-FE85-41B8-ACAB-D0401C49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78178"/>
            <a:ext cx="6771973" cy="650164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77FCD11-06B2-444C-A882-EA748D0FD3E2}"/>
              </a:ext>
            </a:extLst>
          </p:cNvPr>
          <p:cNvSpPr/>
          <p:nvPr/>
        </p:nvSpPr>
        <p:spPr>
          <a:xfrm rot="10800000">
            <a:off x="3579812" y="178178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D5B1C-9609-414D-8324-C44438460556}"/>
              </a:ext>
            </a:extLst>
          </p:cNvPr>
          <p:cNvSpPr txBox="1"/>
          <p:nvPr/>
        </p:nvSpPr>
        <p:spPr>
          <a:xfrm>
            <a:off x="7424167" y="990600"/>
            <a:ext cx="449580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Label Report: </a:t>
            </a:r>
            <a:r>
              <a:rPr lang="en-US" sz="2400" b="1" dirty="0">
                <a:solidFill>
                  <a:srgbClr val="FFFF00"/>
                </a:solidFill>
              </a:rPr>
              <a:t>BOY Parent Conference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Add 1-2 child’s strengths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Add an area of growth opportunities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Add 1-2 goals upon next checkpoint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IF any parent comments add or put “ no comments”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Summary: Next checkpoint is MOY Feb 22-26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Test Results: Choose what you would like to share with parent but ensure what you choose you must share with parent.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CAC78-9E61-4F75-B95B-5BFF019CB9B2}"/>
              </a:ext>
            </a:extLst>
          </p:cNvPr>
          <p:cNvSpPr txBox="1"/>
          <p:nvPr/>
        </p:nvSpPr>
        <p:spPr>
          <a:xfrm>
            <a:off x="7614667" y="244322"/>
            <a:ext cx="42709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Completing the Parent Report</a:t>
            </a: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371E60C2-95E3-403A-B8AB-EA822102F866}"/>
              </a:ext>
            </a:extLst>
          </p:cNvPr>
          <p:cNvSpPr/>
          <p:nvPr/>
        </p:nvSpPr>
        <p:spPr>
          <a:xfrm>
            <a:off x="209997" y="565868"/>
            <a:ext cx="2667000" cy="424732"/>
          </a:xfrm>
          <a:prstGeom prst="mathMinus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FB95A-AEEC-4DE0-9CDC-70D46EA9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2" y="217037"/>
            <a:ext cx="6766165" cy="6423926"/>
          </a:xfrm>
          <a:prstGeom prst="rect">
            <a:avLst/>
          </a:prstGeom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7E7C92C7-43EB-480B-B38F-263BC4EB144D}"/>
              </a:ext>
            </a:extLst>
          </p:cNvPr>
          <p:cNvSpPr/>
          <p:nvPr/>
        </p:nvSpPr>
        <p:spPr>
          <a:xfrm>
            <a:off x="2894012" y="609600"/>
            <a:ext cx="2667000" cy="424732"/>
          </a:xfrm>
          <a:prstGeom prst="mathMinus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0C4C774-5D7A-4D9A-B25F-F90EA619CE9F}"/>
              </a:ext>
            </a:extLst>
          </p:cNvPr>
          <p:cNvSpPr/>
          <p:nvPr/>
        </p:nvSpPr>
        <p:spPr>
          <a:xfrm>
            <a:off x="2587549" y="3774822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23AEB2-6C16-41E1-8AF8-C800B937E362}"/>
              </a:ext>
            </a:extLst>
          </p:cNvPr>
          <p:cNvSpPr/>
          <p:nvPr/>
        </p:nvSpPr>
        <p:spPr>
          <a:xfrm>
            <a:off x="2218201" y="34290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EC691F4-D0ED-48A3-8D51-1F96B205C1EE}"/>
              </a:ext>
            </a:extLst>
          </p:cNvPr>
          <p:cNvSpPr/>
          <p:nvPr/>
        </p:nvSpPr>
        <p:spPr>
          <a:xfrm>
            <a:off x="2252932" y="2854578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26C8E2-6FCF-4432-BC00-5352C2D29285}"/>
              </a:ext>
            </a:extLst>
          </p:cNvPr>
          <p:cNvSpPr/>
          <p:nvPr/>
        </p:nvSpPr>
        <p:spPr>
          <a:xfrm>
            <a:off x="2305678" y="2237453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9C16EA7-EC17-4F96-91B8-09C03B7DE536}"/>
              </a:ext>
            </a:extLst>
          </p:cNvPr>
          <p:cNvSpPr/>
          <p:nvPr/>
        </p:nvSpPr>
        <p:spPr>
          <a:xfrm>
            <a:off x="2284412" y="1690111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0260A3D-C2BF-492A-B01A-BD20E1747990}"/>
              </a:ext>
            </a:extLst>
          </p:cNvPr>
          <p:cNvSpPr/>
          <p:nvPr/>
        </p:nvSpPr>
        <p:spPr>
          <a:xfrm>
            <a:off x="2315892" y="1118057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17FD742-0D78-484A-9A17-C28910314D7A}"/>
              </a:ext>
            </a:extLst>
          </p:cNvPr>
          <p:cNvSpPr/>
          <p:nvPr/>
        </p:nvSpPr>
        <p:spPr>
          <a:xfrm>
            <a:off x="2311579" y="171029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99C4596-5203-417C-9C8B-607828DABCBA}"/>
                  </a:ext>
                </a:extLst>
              </p14:cNvPr>
              <p14:cNvContentPartPr/>
              <p14:nvPr/>
            </p14:nvContentPartPr>
            <p14:xfrm>
              <a:off x="8602345" y="85565"/>
              <a:ext cx="576720" cy="616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99C4596-5203-417C-9C8B-607828DABC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9345" y="22925"/>
                <a:ext cx="70236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1D8B26-8368-4CB8-B282-68E04E1054DD}"/>
              </a:ext>
            </a:extLst>
          </p:cNvPr>
          <p:cNvSpPr txBox="1"/>
          <p:nvPr/>
        </p:nvSpPr>
        <p:spPr>
          <a:xfrm>
            <a:off x="1217612" y="457200"/>
            <a:ext cx="982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SAVE and upload Parent Conference under the One Drive system on a new folder labeled “Parent Conference BOY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These same steps will be followed for the 2</a:t>
            </a:r>
            <a:r>
              <a:rPr lang="en-US" sz="2400" b="1" baseline="30000" dirty="0">
                <a:solidFill>
                  <a:srgbClr val="FFFF00"/>
                </a:solidFill>
              </a:rPr>
              <a:t>nd</a:t>
            </a:r>
            <a:r>
              <a:rPr lang="en-US" sz="2400" b="1" dirty="0">
                <a:solidFill>
                  <a:srgbClr val="FFFF00"/>
                </a:solidFill>
              </a:rPr>
              <a:t> (BOY) &amp; 3</a:t>
            </a:r>
            <a:r>
              <a:rPr lang="en-US" sz="2400" b="1" baseline="30000" dirty="0">
                <a:solidFill>
                  <a:srgbClr val="FFFF00"/>
                </a:solidFill>
              </a:rPr>
              <a:t>rd</a:t>
            </a:r>
            <a:r>
              <a:rPr lang="en-US" sz="2400" b="1" dirty="0">
                <a:solidFill>
                  <a:srgbClr val="FFFF00"/>
                </a:solidFill>
              </a:rPr>
              <a:t> (MOY) &amp; 4</a:t>
            </a:r>
            <a:r>
              <a:rPr lang="en-US" sz="2400" b="1" baseline="30000" dirty="0">
                <a:solidFill>
                  <a:srgbClr val="FFFF00"/>
                </a:solidFill>
              </a:rPr>
              <a:t>th</a:t>
            </a:r>
            <a:r>
              <a:rPr lang="en-US" sz="2400" b="1" dirty="0">
                <a:solidFill>
                  <a:srgbClr val="FFFF00"/>
                </a:solidFill>
              </a:rPr>
              <a:t> (EOY) Parent Conference. Follow the same exact steps. 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19A44151-3B92-4AFA-B6C8-90CDF2A1B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438400"/>
            <a:ext cx="8634476" cy="33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EB31E-B272-4986-AFF3-D9B7DAA1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Home Visit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86547-7D91-44FC-B5AF-E418615B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381000"/>
            <a:ext cx="5241406" cy="5962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39D6B6-6620-430D-B7A8-E92162A3C00F}"/>
              </a:ext>
            </a:extLst>
          </p:cNvPr>
          <p:cNvSpPr txBox="1"/>
          <p:nvPr/>
        </p:nvSpPr>
        <p:spPr>
          <a:xfrm>
            <a:off x="1506449" y="1828800"/>
            <a:ext cx="47244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Complete and fill out Parent Notice  2</a:t>
            </a:r>
            <a:r>
              <a:rPr lang="en-US" sz="2400" baseline="30000" dirty="0"/>
              <a:t>nd</a:t>
            </a:r>
            <a:r>
              <a:rPr lang="en-US" sz="2400" dirty="0"/>
              <a:t> Home Visit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Save and upload into One Drive labeled as 2</a:t>
            </a:r>
            <a:r>
              <a:rPr lang="en-US" sz="2400" b="1" baseline="30000" dirty="0">
                <a:solidFill>
                  <a:srgbClr val="FFFF00"/>
                </a:solidFill>
              </a:rPr>
              <a:t>nd</a:t>
            </a:r>
            <a:r>
              <a:rPr lang="en-US" sz="2400" b="1" dirty="0">
                <a:solidFill>
                  <a:srgbClr val="FFFF00"/>
                </a:solidFill>
              </a:rPr>
              <a:t> Home Visit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Be sure Home Visit is dated the day it is conducted. 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B95D-E6EA-460A-BC14-9563AAE22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2" y="190500"/>
            <a:ext cx="9144000" cy="990600"/>
          </a:xfrm>
        </p:spPr>
        <p:txBody>
          <a:bodyPr/>
          <a:lstStyle/>
          <a:p>
            <a:r>
              <a:rPr lang="en-US" dirty="0"/>
              <a:t>Reminder: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F4559-E595-456A-BE82-C20523641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12" y="1981200"/>
            <a:ext cx="4419600" cy="2133600"/>
          </a:xfrm>
        </p:spPr>
        <p:txBody>
          <a:bodyPr/>
          <a:lstStyle/>
          <a:p>
            <a:r>
              <a:rPr lang="en-US" b="1" dirty="0"/>
              <a:t>Use all resources you have available to you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School Readiness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ELOF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ASQ3</a:t>
            </a:r>
            <a:r>
              <a:rPr lang="en-US"/>
              <a:t>/E-DECA </a:t>
            </a:r>
            <a:r>
              <a:rPr lang="en-US" dirty="0"/>
              <a:t>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Milestones of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8D07B-D04F-444E-AE70-BAADEB72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2" y="533400"/>
            <a:ext cx="7577801" cy="5676900"/>
          </a:xfrm>
          <a:prstGeom prst="rect">
            <a:avLst/>
          </a:prstGeom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3990B95-2A65-48B9-966B-3EA0C6639F08}"/>
              </a:ext>
            </a:extLst>
          </p:cNvPr>
          <p:cNvSpPr/>
          <p:nvPr/>
        </p:nvSpPr>
        <p:spPr>
          <a:xfrm>
            <a:off x="443960" y="3962400"/>
            <a:ext cx="3581400" cy="3048000"/>
          </a:xfrm>
          <a:prstGeom prst="irregularSeal1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 Readiness Goals will be up on website under “Education” </a:t>
            </a:r>
          </a:p>
        </p:txBody>
      </p:sp>
    </p:spTree>
    <p:extLst>
      <p:ext uri="{BB962C8B-B14F-4D97-AF65-F5344CB8AC3E}">
        <p14:creationId xmlns:p14="http://schemas.microsoft.com/office/powerpoint/2010/main" val="37216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631AB-BC2F-4023-BD23-031E2F82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828800"/>
            <a:ext cx="11198225" cy="3807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35174-6B9A-422E-A7D1-7CF5582B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89212" y="1261849"/>
            <a:ext cx="8915400" cy="463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A6B6C9-B0D0-4AB4-871A-EEDBF5320C6F}"/>
              </a:ext>
            </a:extLst>
          </p:cNvPr>
          <p:cNvSpPr txBox="1"/>
          <p:nvPr/>
        </p:nvSpPr>
        <p:spPr>
          <a:xfrm>
            <a:off x="541726" y="491508"/>
            <a:ext cx="113538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Head Start Early Learning Outcomes Framework Ages: Birth to Five </a:t>
            </a:r>
          </a:p>
        </p:txBody>
      </p:sp>
    </p:spTree>
    <p:extLst>
      <p:ext uri="{BB962C8B-B14F-4D97-AF65-F5344CB8AC3E}">
        <p14:creationId xmlns:p14="http://schemas.microsoft.com/office/powerpoint/2010/main" val="4145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C8C88214-6823-4B1C-B471-C96F59D04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09" b="24778"/>
          <a:stretch/>
        </p:blipFill>
        <p:spPr>
          <a:xfrm>
            <a:off x="1522414" y="1905000"/>
            <a:ext cx="9144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9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5486398" cy="4267200"/>
          </a:xfrm>
        </p:spPr>
        <p:txBody>
          <a:bodyPr/>
          <a:lstStyle/>
          <a:p>
            <a:r>
              <a:rPr lang="en-US" dirty="0"/>
              <a:t>Introduction to Parents/Families </a:t>
            </a:r>
          </a:p>
          <a:p>
            <a:r>
              <a:rPr lang="en-US" dirty="0"/>
              <a:t>Teacher Home Visit</a:t>
            </a:r>
          </a:p>
          <a:p>
            <a:r>
              <a:rPr lang="en-US" dirty="0"/>
              <a:t> Teacher/Parent Conference </a:t>
            </a:r>
          </a:p>
          <a:p>
            <a:r>
              <a:rPr lang="en-US" dirty="0"/>
              <a:t>School Readiness Goal/ ELOF Framework</a:t>
            </a:r>
          </a:p>
          <a:p>
            <a:r>
              <a:rPr lang="en-US" dirty="0"/>
              <a:t>Milestones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B16DE-6A2A-4119-85A0-79E458B9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99219"/>
            <a:ext cx="5135508" cy="66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Teacher/ Welcome to EHS!  </a:t>
            </a:r>
          </a:p>
        </p:txBody>
      </p:sp>
      <p:pic>
        <p:nvPicPr>
          <p:cNvPr id="1026" name="Picture 2" descr="How to Plan A Virtual Meet the Teacher Night - Around the Kampfire ...">
            <a:extLst>
              <a:ext uri="{FF2B5EF4-FFF2-40B4-BE49-F238E27FC236}">
                <a16:creationId xmlns:a16="http://schemas.microsoft.com/office/drawing/2014/main" id="{CFB242DB-FE7C-4295-A37D-672976F77B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8571"/>
          <a:stretch/>
        </p:blipFill>
        <p:spPr bwMode="auto">
          <a:xfrm>
            <a:off x="7481406" y="1600200"/>
            <a:ext cx="387927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911B8-18BF-4C48-89DA-BED5A5BE9FAD}"/>
              </a:ext>
            </a:extLst>
          </p:cNvPr>
          <p:cNvSpPr txBox="1"/>
          <p:nvPr/>
        </p:nvSpPr>
        <p:spPr>
          <a:xfrm>
            <a:off x="813619" y="2057400"/>
            <a:ext cx="609312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EHS teachers contact your parents and welcome your children to Early Head Start!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August 28-September 3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2020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 yourself as the teacher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parent what is the best way of communication for them for future meetings/ conferences and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down any important information and always document on your contact log when you have contacted parents.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best opportunity for you to get to know your parents and child.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4BD13B20-7AAA-4EEA-996B-1904331ED263}"/>
              </a:ext>
            </a:extLst>
          </p:cNvPr>
          <p:cNvSpPr/>
          <p:nvPr/>
        </p:nvSpPr>
        <p:spPr>
          <a:xfrm rot="20822994">
            <a:off x="128204" y="147737"/>
            <a:ext cx="1295400" cy="1040324"/>
          </a:xfrm>
          <a:prstGeom prst="wav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August 28-September 3,2020</a:t>
            </a:r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1</a:t>
            </a:r>
            <a:r>
              <a:rPr lang="en-US" sz="4000" b="1" baseline="30000" dirty="0"/>
              <a:t>st</a:t>
            </a:r>
            <a:r>
              <a:rPr lang="en-US" sz="4000" b="1" dirty="0"/>
              <a:t> Home Visit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46212" y="1752600"/>
            <a:ext cx="79248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sure to schedule a home visit time with parent that is best convenient for them. </a:t>
            </a:r>
          </a:p>
          <a:p>
            <a:r>
              <a:rPr lang="en-US" dirty="0"/>
              <a:t>Be prepared with all forms that you will need to fill out virtually: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-Parent Notice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-Home Visit Form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-Home Language Survey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-ASQ3 screener / ASQ calculator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-e-DECA screener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-Milestones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-School Readiness Goals (parents)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7E6F4EA8-B1D0-45CB-B890-C56B7EE2CD4A}"/>
              </a:ext>
            </a:extLst>
          </p:cNvPr>
          <p:cNvSpPr/>
          <p:nvPr/>
        </p:nvSpPr>
        <p:spPr>
          <a:xfrm>
            <a:off x="9523412" y="15815"/>
            <a:ext cx="2513013" cy="2962019"/>
          </a:xfrm>
          <a:prstGeom prst="irregularSeal1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forms/ resources will be available on website under “</a:t>
            </a:r>
            <a:r>
              <a:rPr lang="en-US" b="1" dirty="0"/>
              <a:t>Education</a:t>
            </a:r>
            <a:r>
              <a:rPr lang="en-US" dirty="0"/>
              <a:t>”</a:t>
            </a: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0D668276-ADDD-418D-AB70-DBBA7749DF55}"/>
              </a:ext>
            </a:extLst>
          </p:cNvPr>
          <p:cNvSpPr/>
          <p:nvPr/>
        </p:nvSpPr>
        <p:spPr>
          <a:xfrm rot="20822994">
            <a:off x="128204" y="147737"/>
            <a:ext cx="1295400" cy="1040324"/>
          </a:xfrm>
          <a:prstGeom prst="wav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September 21-Oct 2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13F48-553B-4D6D-A84A-33ABC701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3930077"/>
            <a:ext cx="2983732" cy="2309343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CC2A3CA-682A-4D26-86A9-E7B10A29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2" y="4075590"/>
            <a:ext cx="2813371" cy="212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78ABA-76FD-4874-B36B-4D7C4659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12" y="733542"/>
            <a:ext cx="3408025" cy="2777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2169CC-1034-4CB5-B807-4A6317B8C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866" y="639335"/>
            <a:ext cx="2746296" cy="2871317"/>
          </a:xfrm>
          <a:prstGeom prst="rect">
            <a:avLst/>
          </a:prstGeom>
        </p:spPr>
      </p:pic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60EE58E7-E357-4801-8DE4-0CF5FB179D88}"/>
              </a:ext>
            </a:extLst>
          </p:cNvPr>
          <p:cNvSpPr/>
          <p:nvPr/>
        </p:nvSpPr>
        <p:spPr>
          <a:xfrm rot="1092471">
            <a:off x="9534742" y="-75086"/>
            <a:ext cx="2813371" cy="2962019"/>
          </a:xfrm>
          <a:prstGeom prst="irregularSeal1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forms are available on website under “</a:t>
            </a:r>
            <a:r>
              <a:rPr lang="en-US" b="1" dirty="0"/>
              <a:t>Education</a:t>
            </a:r>
            <a:r>
              <a:rPr lang="en-US" dirty="0"/>
              <a:t>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3D99EE-75B6-4E15-9D29-99F137F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245" y="228600"/>
            <a:ext cx="2968012" cy="3692789"/>
          </a:xfrm>
          <a:prstGeom prst="rect">
            <a:avLst/>
          </a:prstGeom>
        </p:spPr>
      </p:pic>
      <p:pic>
        <p:nvPicPr>
          <p:cNvPr id="15" name="Picture 1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2B8C1D65-14D1-434A-9A7F-96E7FFCDCA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36" y="4075590"/>
            <a:ext cx="2895600" cy="2236851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9ECCE1-644C-45AE-9DA4-0911B5AE08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9718873" y="3429000"/>
            <a:ext cx="2366880" cy="26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2" y="381000"/>
            <a:ext cx="9143998" cy="102076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Parent Teacher Conference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</a:t>
            </a:r>
            <a:r>
              <a:rPr lang="en-US" b="1" baseline="30000" dirty="0">
                <a:solidFill>
                  <a:srgbClr val="FFFF00"/>
                </a:solidFill>
              </a:rPr>
              <a:t>st</a:t>
            </a:r>
            <a:r>
              <a:rPr lang="en-US" b="1" dirty="0">
                <a:solidFill>
                  <a:srgbClr val="FFFF00"/>
                </a:solidFill>
              </a:rPr>
              <a:t> Parent Conference IS ONLY based on screeners </a:t>
            </a:r>
          </a:p>
          <a:p>
            <a:r>
              <a:rPr lang="en-US" dirty="0"/>
              <a:t>Be prepared to share the ASQ3 and E-DECA summary and overview with parent. </a:t>
            </a:r>
          </a:p>
          <a:p>
            <a:r>
              <a:rPr lang="en-US" dirty="0"/>
              <a:t>Share some ASQ3 strategies/ E-Deca strategies with parent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DECA Strategies are available on the e-DECA website and EHS website under Education / Disabilities 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SAVE AND UPLOAD into One Drive labeled as: 1</a:t>
            </a:r>
            <a:r>
              <a:rPr lang="en-US" baseline="30000" dirty="0">
                <a:solidFill>
                  <a:schemeClr val="bg1"/>
                </a:solidFill>
                <a:highlight>
                  <a:srgbClr val="FFFF00"/>
                </a:highlight>
              </a:rPr>
              <a:t>st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 Parent Conference 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9C8BD9-ED71-42B7-AE5B-797925BB0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212" y="1806380"/>
            <a:ext cx="3449507" cy="4464440"/>
          </a:xfrm>
          <a:prstGeom prst="rect">
            <a:avLst/>
          </a:prstGeom>
        </p:spPr>
      </p:pic>
      <p:sp>
        <p:nvSpPr>
          <p:cNvPr id="10" name="Wave 9">
            <a:extLst>
              <a:ext uri="{FF2B5EF4-FFF2-40B4-BE49-F238E27FC236}">
                <a16:creationId xmlns:a16="http://schemas.microsoft.com/office/drawing/2014/main" id="{B22DA884-D52A-4672-9E1E-35AE05532DC2}"/>
              </a:ext>
            </a:extLst>
          </p:cNvPr>
          <p:cNvSpPr/>
          <p:nvPr/>
        </p:nvSpPr>
        <p:spPr>
          <a:xfrm rot="20822994">
            <a:off x="161838" y="117107"/>
            <a:ext cx="1531644" cy="1367304"/>
          </a:xfrm>
          <a:prstGeom prst="wav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October 12-October 23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2" y="152400"/>
            <a:ext cx="9601200" cy="914400"/>
          </a:xfrm>
        </p:spPr>
        <p:txBody>
          <a:bodyPr/>
          <a:lstStyle/>
          <a:p>
            <a:r>
              <a:rPr lang="en-US" dirty="0"/>
              <a:t>AIMS Parent Teacher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3671F-0C3A-410C-A0E8-B6108061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" y="1896408"/>
            <a:ext cx="11464261" cy="159738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4A091C4-8540-456A-8052-CA4E747A2C73}"/>
              </a:ext>
            </a:extLst>
          </p:cNvPr>
          <p:cNvSpPr/>
          <p:nvPr/>
        </p:nvSpPr>
        <p:spPr>
          <a:xfrm>
            <a:off x="1674812" y="1811382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E3F7676-9557-4FDF-8464-6376A1C8E50F}"/>
              </a:ext>
            </a:extLst>
          </p:cNvPr>
          <p:cNvSpPr/>
          <p:nvPr/>
        </p:nvSpPr>
        <p:spPr>
          <a:xfrm>
            <a:off x="989012" y="2695100"/>
            <a:ext cx="68580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CEC57-C99E-4A5A-8CF4-EDFB436E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57" y="4267655"/>
            <a:ext cx="11303555" cy="188580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A62D98B-A3BC-4353-8975-0CA7E2471ADE}"/>
              </a:ext>
            </a:extLst>
          </p:cNvPr>
          <p:cNvSpPr/>
          <p:nvPr/>
        </p:nvSpPr>
        <p:spPr>
          <a:xfrm rot="16200000">
            <a:off x="7401841" y="5474371"/>
            <a:ext cx="585543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0BDA6D6A-856E-4DD3-A83C-E9033ABB3FA2}"/>
              </a:ext>
            </a:extLst>
          </p:cNvPr>
          <p:cNvSpPr/>
          <p:nvPr/>
        </p:nvSpPr>
        <p:spPr>
          <a:xfrm rot="20822994">
            <a:off x="128204" y="147737"/>
            <a:ext cx="1295400" cy="1040324"/>
          </a:xfrm>
          <a:prstGeom prst="wav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November 18-25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6A483-8DE9-449C-8C3D-CD2F3464AEE2}"/>
              </a:ext>
            </a:extLst>
          </p:cNvPr>
          <p:cNvSpPr txBox="1"/>
          <p:nvPr/>
        </p:nvSpPr>
        <p:spPr>
          <a:xfrm>
            <a:off x="2333969" y="1226725"/>
            <a:ext cx="819201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Includes: Parent Notice Form / AIMS Parent Teacher Report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1E7AA-98E2-40D1-811E-5FCDCD82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8" y="457200"/>
            <a:ext cx="11890148" cy="58674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A8ABACD-C316-46E2-B9BB-B894D32C0EF7}"/>
              </a:ext>
            </a:extLst>
          </p:cNvPr>
          <p:cNvSpPr/>
          <p:nvPr/>
        </p:nvSpPr>
        <p:spPr>
          <a:xfrm rot="10800000">
            <a:off x="2294954" y="2453433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0E8AE2-7C3A-4A77-9F41-4955C0C0FA5F}"/>
              </a:ext>
            </a:extLst>
          </p:cNvPr>
          <p:cNvSpPr/>
          <p:nvPr/>
        </p:nvSpPr>
        <p:spPr>
          <a:xfrm rot="10800000">
            <a:off x="2310619" y="31623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132C62-6280-4940-9292-5A7AE2FB05A8}"/>
              </a:ext>
            </a:extLst>
          </p:cNvPr>
          <p:cNvSpPr/>
          <p:nvPr/>
        </p:nvSpPr>
        <p:spPr>
          <a:xfrm rot="10800000">
            <a:off x="2615493" y="3805983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1D50230-7B2F-4991-BEA4-97DCF0858C2C}"/>
              </a:ext>
            </a:extLst>
          </p:cNvPr>
          <p:cNvSpPr/>
          <p:nvPr/>
        </p:nvSpPr>
        <p:spPr>
          <a:xfrm rot="10800000">
            <a:off x="9142412" y="55626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5CAD3-767A-479C-AAE0-242987FB0CEC}"/>
              </a:ext>
            </a:extLst>
          </p:cNvPr>
          <p:cNvSpPr/>
          <p:nvPr/>
        </p:nvSpPr>
        <p:spPr>
          <a:xfrm>
            <a:off x="4722812" y="2910634"/>
            <a:ext cx="4572000" cy="2423366"/>
          </a:xfrm>
          <a:prstGeom prst="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031C9-4DAD-445A-8CBD-EF304634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52400"/>
            <a:ext cx="6689404" cy="643384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6D3DD70-1AC8-4142-A341-4FCF82B93AAF}"/>
              </a:ext>
            </a:extLst>
          </p:cNvPr>
          <p:cNvSpPr/>
          <p:nvPr/>
        </p:nvSpPr>
        <p:spPr>
          <a:xfrm rot="10800000">
            <a:off x="7008812" y="271756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54F97-FA38-4F9B-8E64-93F5E12CB605}"/>
              </a:ext>
            </a:extLst>
          </p:cNvPr>
          <p:cNvSpPr txBox="1"/>
          <p:nvPr/>
        </p:nvSpPr>
        <p:spPr>
          <a:xfrm>
            <a:off x="7618412" y="1734219"/>
            <a:ext cx="4419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Choose </a:t>
            </a:r>
            <a:r>
              <a:rPr lang="en-US" sz="3000" b="1" dirty="0">
                <a:solidFill>
                  <a:schemeClr val="accent1"/>
                </a:solidFill>
              </a:rPr>
              <a:t>all</a:t>
            </a:r>
            <a:r>
              <a:rPr lang="en-US" sz="3000" b="1" dirty="0"/>
              <a:t> subjects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Pick a minimum of 2-3 per domain in 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-Cognitive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-Social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-Language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-Physical </a:t>
            </a:r>
          </a:p>
          <a:p>
            <a:pPr>
              <a:lnSpc>
                <a:spcPct val="90000"/>
              </a:lnSpc>
            </a:pPr>
            <a:r>
              <a:rPr lang="en-US" sz="3000" b="1" dirty="0"/>
              <a:t>Then click on “OK”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</a:rPr>
              <a:t>“What you decide to share with parent be sure to share all the information with parent.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04D6F4-59A5-4CD3-8588-6DFA1D2DB9AF}"/>
              </a:ext>
            </a:extLst>
          </p:cNvPr>
          <p:cNvSpPr/>
          <p:nvPr/>
        </p:nvSpPr>
        <p:spPr>
          <a:xfrm rot="10800000">
            <a:off x="2665412" y="24384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7A9BBD-4A71-4095-8FF0-1C80F9ACAF85}"/>
              </a:ext>
            </a:extLst>
          </p:cNvPr>
          <p:cNvSpPr/>
          <p:nvPr/>
        </p:nvSpPr>
        <p:spPr>
          <a:xfrm rot="10800000">
            <a:off x="4113212" y="6096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7C7C3DA-01FC-4AD4-86B0-D5EC6AC040E9}"/>
              </a:ext>
            </a:extLst>
          </p:cNvPr>
          <p:cNvSpPr/>
          <p:nvPr/>
        </p:nvSpPr>
        <p:spPr>
          <a:xfrm rot="10800000">
            <a:off x="6611616" y="615061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548</Words>
  <Application>Microsoft Office PowerPoint</Application>
  <PresentationFormat>Custom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Consolas</vt:lpstr>
      <vt:lpstr>Corbel</vt:lpstr>
      <vt:lpstr>Chalkboard 16x9</vt:lpstr>
      <vt:lpstr>EDUCATION  </vt:lpstr>
      <vt:lpstr>Overview: </vt:lpstr>
      <vt:lpstr>Meet The Teacher/ Welcome to EHS!  </vt:lpstr>
      <vt:lpstr>1st Home Visit</vt:lpstr>
      <vt:lpstr>PowerPoint Presentation</vt:lpstr>
      <vt:lpstr>1st Parent Teacher Conference </vt:lpstr>
      <vt:lpstr>AIMS Parent Teacher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Home Visit </vt:lpstr>
      <vt:lpstr>Reminder: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 </dc:title>
  <dc:creator>Yesenia Gonzalez</dc:creator>
  <cp:lastModifiedBy>Yesenia Gonzalez</cp:lastModifiedBy>
  <cp:revision>9</cp:revision>
  <dcterms:created xsi:type="dcterms:W3CDTF">2020-08-21T13:49:37Z</dcterms:created>
  <dcterms:modified xsi:type="dcterms:W3CDTF">2020-08-21T21:58:34Z</dcterms:modified>
</cp:coreProperties>
</file>